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323" r:id="rId3"/>
    <p:sldId id="300" r:id="rId4"/>
    <p:sldId id="303" r:id="rId5"/>
    <p:sldId id="322" r:id="rId6"/>
    <p:sldId id="304" r:id="rId7"/>
    <p:sldId id="301" r:id="rId8"/>
    <p:sldId id="321" r:id="rId9"/>
    <p:sldId id="302" r:id="rId10"/>
    <p:sldId id="305" r:id="rId11"/>
    <p:sldId id="348" r:id="rId12"/>
    <p:sldId id="349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B4D89"/>
    <a:srgbClr val="DFC421"/>
    <a:srgbClr val="E0BB20"/>
    <a:srgbClr val="F0B510"/>
    <a:srgbClr val="EFC5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8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7" y="2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31.10.2019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189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31.10.2019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471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31.10.2019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803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31.10.2019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773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31.10.2019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288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31.10.2019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583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31.10.2019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301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31.10.2019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863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31.10.2019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370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31.10.2019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567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61A8-876E-473B-9C4B-B37DBB490BBD}" type="datetimeFigureOut">
              <a:rPr lang="de-DE" smtClean="0"/>
              <a:t>31.10.2019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718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561A8-876E-473B-9C4B-B37DBB490BBD}" type="datetimeFigureOut">
              <a:rPr lang="de-DE" smtClean="0"/>
              <a:t>31.10.2019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DD10F-2C26-4436-B9A1-CA04C2F92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6425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07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4.wav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62566" y="3423141"/>
            <a:ext cx="3563817" cy="267286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8"/>
          <a:stretch/>
        </p:blipFill>
        <p:spPr>
          <a:xfrm rot="5400000">
            <a:off x="-449751" y="1160220"/>
            <a:ext cx="4384430" cy="275174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" r="17251"/>
          <a:stretch/>
        </p:blipFill>
        <p:spPr>
          <a:xfrm>
            <a:off x="3881494" y="1349158"/>
            <a:ext cx="4563393" cy="453582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66590" y="5884983"/>
            <a:ext cx="2114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 smtClean="0">
                <a:solidFill>
                  <a:schemeClr val="bg1"/>
                </a:solidFill>
              </a:rPr>
              <a:t>Sietze</a:t>
            </a:r>
            <a:r>
              <a:rPr lang="de-DE" sz="2400" dirty="0" smtClean="0">
                <a:solidFill>
                  <a:schemeClr val="bg1"/>
                </a:solidFill>
              </a:rPr>
              <a:t> de Vries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66589" y="4451310"/>
            <a:ext cx="9014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Fotos: NH</a:t>
            </a:r>
            <a:endParaRPr lang="de-DE" sz="1200" dirty="0">
              <a:solidFill>
                <a:schemeClr val="bg1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25962" r="71321" b="47036"/>
          <a:stretch/>
        </p:blipFill>
        <p:spPr>
          <a:xfrm rot="5400000">
            <a:off x="9345466" y="-83204"/>
            <a:ext cx="1630392" cy="262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05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2000">
        <p:fade/>
        <p:sndAc>
          <p:stSnd>
            <p:snd r:embed="rId2" name="L.O St Andreas.wav"/>
          </p:stSnd>
        </p:sndAc>
      </p:transition>
    </mc:Choice>
    <mc:Fallback>
      <p:transition spd="slow" advClick="0" advTm="12000">
        <p:fade/>
        <p:sndAc>
          <p:stSnd>
            <p:snd r:embed="rId2" name="L.O St Andrea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1" b="3327"/>
          <a:stretch/>
        </p:blipFill>
        <p:spPr>
          <a:xfrm>
            <a:off x="2844775" y="522515"/>
            <a:ext cx="6970232" cy="57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4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500" advClick="0" advTm="1000">
        <p:fad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1" b="3327"/>
          <a:stretch/>
        </p:blipFill>
        <p:spPr>
          <a:xfrm>
            <a:off x="2844775" y="522515"/>
            <a:ext cx="6970232" cy="57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7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500" advClick="0" advTm="1000">
        <p:fad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1" b="3327"/>
          <a:stretch/>
        </p:blipFill>
        <p:spPr>
          <a:xfrm>
            <a:off x="2844775" y="522515"/>
            <a:ext cx="6970232" cy="57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500" advClick="0" advTm="1000">
        <p:fad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6" t="19194" r="29248" b="18241"/>
          <a:stretch/>
        </p:blipFill>
        <p:spPr>
          <a:xfrm>
            <a:off x="-1" y="0"/>
            <a:ext cx="2184281" cy="6858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3" t="20366" r="35601" b="11795"/>
          <a:stretch/>
        </p:blipFill>
        <p:spPr>
          <a:xfrm>
            <a:off x="10178980" y="0"/>
            <a:ext cx="2013020" cy="685315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240925" y="6621199"/>
            <a:ext cx="17764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smtClean="0">
                <a:solidFill>
                  <a:schemeClr val="bg1"/>
                </a:solidFill>
              </a:rPr>
              <a:t>Fotos (außen): Hans-Joachim Rolf</a:t>
            </a:r>
            <a:endParaRPr lang="de-DE" sz="900" dirty="0">
              <a:solidFill>
                <a:schemeClr val="bg1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8" t="18582" r="17359" b="-1342"/>
          <a:stretch/>
        </p:blipFill>
        <p:spPr>
          <a:xfrm rot="5400000">
            <a:off x="5892272" y="2658827"/>
            <a:ext cx="4017140" cy="390984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0" b="15171"/>
          <a:stretch/>
        </p:blipFill>
        <p:spPr>
          <a:xfrm rot="5400000">
            <a:off x="1223335" y="1469378"/>
            <a:ext cx="4925833" cy="241644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968719" y="6627168"/>
            <a:ext cx="22848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smtClean="0">
                <a:solidFill>
                  <a:schemeClr val="bg1"/>
                </a:solidFill>
              </a:rPr>
              <a:t>Fotos (innen): Sophie Madrid Wessels</a:t>
            </a:r>
            <a:endParaRPr lang="de-DE" sz="900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968719" y="683254"/>
            <a:ext cx="3887046" cy="1446550"/>
          </a:xfrm>
          <a:prstGeom prst="rect">
            <a:avLst/>
          </a:prstGeom>
          <a:noFill/>
          <a:ln w="3810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bg1"/>
                </a:solidFill>
              </a:rPr>
              <a:t>„Improvisation braucht Kontrolle.</a:t>
            </a:r>
          </a:p>
          <a:p>
            <a:pPr algn="ctr"/>
            <a:r>
              <a:rPr lang="de-DE" sz="1600" dirty="0" smtClean="0">
                <a:solidFill>
                  <a:schemeClr val="bg1"/>
                </a:solidFill>
              </a:rPr>
              <a:t>Man muss wissen, was man tut.“</a:t>
            </a:r>
          </a:p>
          <a:p>
            <a:pPr algn="ctr"/>
            <a:endParaRPr lang="de-DE" sz="1400" dirty="0">
              <a:solidFill>
                <a:schemeClr val="bg1"/>
              </a:solidFill>
            </a:endParaRPr>
          </a:p>
          <a:p>
            <a:pPr algn="ctr"/>
            <a:r>
              <a:rPr lang="de-DE" sz="1400" i="1" dirty="0" smtClean="0">
                <a:solidFill>
                  <a:schemeClr val="bg1"/>
                </a:solidFill>
              </a:rPr>
              <a:t>eigene Grenzen kennen –</a:t>
            </a:r>
          </a:p>
          <a:p>
            <a:pPr algn="ctr"/>
            <a:r>
              <a:rPr lang="de-DE" sz="1400" i="1" dirty="0">
                <a:solidFill>
                  <a:schemeClr val="bg1"/>
                </a:solidFill>
              </a:rPr>
              <a:t>s</a:t>
            </a:r>
            <a:r>
              <a:rPr lang="de-DE" sz="1400" i="1" dirty="0" smtClean="0">
                <a:solidFill>
                  <a:schemeClr val="bg1"/>
                </a:solidFill>
              </a:rPr>
              <a:t>ich auf sicherem Terrain bewegen –</a:t>
            </a:r>
          </a:p>
          <a:p>
            <a:pPr algn="ctr"/>
            <a:r>
              <a:rPr lang="de-DE" sz="1400" i="1" dirty="0">
                <a:solidFill>
                  <a:schemeClr val="bg1"/>
                </a:solidFill>
              </a:rPr>
              <a:t>e</a:t>
            </a:r>
            <a:r>
              <a:rPr lang="de-DE" sz="1400" i="1" dirty="0" smtClean="0">
                <a:solidFill>
                  <a:schemeClr val="bg1"/>
                </a:solidFill>
              </a:rPr>
              <a:t>inen Plan haben</a:t>
            </a:r>
            <a:endParaRPr lang="de-DE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954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75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53" y="248613"/>
            <a:ext cx="4822094" cy="361657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242" y="2791328"/>
            <a:ext cx="5026250" cy="3769687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82953" y="6099350"/>
            <a:ext cx="3675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Christiane Michel-</a:t>
            </a:r>
            <a:r>
              <a:rPr lang="de-DE" sz="2400" dirty="0" err="1" smtClean="0">
                <a:solidFill>
                  <a:schemeClr val="bg1"/>
                </a:solidFill>
              </a:rPr>
              <a:t>Ostertun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0843404" y="6284017"/>
            <a:ext cx="871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Fotos: NH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806242" y="248613"/>
            <a:ext cx="4986434" cy="2139047"/>
          </a:xfrm>
          <a:prstGeom prst="rect">
            <a:avLst/>
          </a:prstGeom>
          <a:noFill/>
          <a:ln w="3810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1100" dirty="0" smtClean="0">
              <a:solidFill>
                <a:schemeClr val="bg1"/>
              </a:solidFill>
            </a:endParaRPr>
          </a:p>
          <a:p>
            <a:pPr algn="ctr"/>
            <a:r>
              <a:rPr lang="de-DE" sz="1600" dirty="0" smtClean="0">
                <a:solidFill>
                  <a:schemeClr val="bg1"/>
                </a:solidFill>
              </a:rPr>
              <a:t>Formen und Muster kann man lernen.</a:t>
            </a:r>
          </a:p>
          <a:p>
            <a:pPr algn="ctr"/>
            <a:r>
              <a:rPr lang="de-DE" sz="1600" dirty="0" smtClean="0">
                <a:solidFill>
                  <a:schemeClr val="bg1"/>
                </a:solidFill>
              </a:rPr>
              <a:t>Stimmführung ist nicht immer neu,</a:t>
            </a:r>
          </a:p>
          <a:p>
            <a:pPr algn="ctr"/>
            <a:r>
              <a:rPr lang="de-DE" sz="1600" dirty="0" smtClean="0">
                <a:solidFill>
                  <a:schemeClr val="bg1"/>
                </a:solidFill>
              </a:rPr>
              <a:t>vieles wiederholt sich.</a:t>
            </a:r>
          </a:p>
          <a:p>
            <a:pPr algn="ctr"/>
            <a:r>
              <a:rPr lang="de-DE" sz="1600" dirty="0" smtClean="0">
                <a:solidFill>
                  <a:schemeClr val="bg1"/>
                </a:solidFill>
              </a:rPr>
              <a:t>Das meiste kann man auch selbst hören,</a:t>
            </a:r>
          </a:p>
          <a:p>
            <a:pPr algn="ctr"/>
            <a:r>
              <a:rPr lang="de-DE" sz="1600" dirty="0" smtClean="0">
                <a:solidFill>
                  <a:schemeClr val="bg1"/>
                </a:solidFill>
              </a:rPr>
              <a:t>aber Kurse, kollegiales Coaching und gute Rückmeldungen</a:t>
            </a:r>
          </a:p>
          <a:p>
            <a:pPr algn="ctr"/>
            <a:r>
              <a:rPr lang="de-DE" sz="1600" dirty="0">
                <a:solidFill>
                  <a:schemeClr val="bg1"/>
                </a:solidFill>
              </a:rPr>
              <a:t>m</a:t>
            </a:r>
            <a:r>
              <a:rPr lang="de-DE" sz="1600" dirty="0" smtClean="0">
                <a:solidFill>
                  <a:schemeClr val="bg1"/>
                </a:solidFill>
              </a:rPr>
              <a:t>achen das Lernen dynamisch und tragen dazu bei, </a:t>
            </a:r>
          </a:p>
          <a:p>
            <a:pPr algn="ctr"/>
            <a:r>
              <a:rPr lang="de-DE" sz="1600" dirty="0" smtClean="0">
                <a:solidFill>
                  <a:schemeClr val="bg1"/>
                </a:solidFill>
              </a:rPr>
              <a:t>dass man nicht stehenbleibt. </a:t>
            </a:r>
            <a:endParaRPr lang="de-DE" sz="1400" dirty="0">
              <a:solidFill>
                <a:schemeClr val="bg1"/>
              </a:solidFill>
            </a:endParaRPr>
          </a:p>
          <a:p>
            <a:pPr algn="ctr"/>
            <a:endParaRPr lang="de-DE" sz="1000" i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985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53" y="269629"/>
            <a:ext cx="3845169" cy="288387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779" y="3759200"/>
            <a:ext cx="3589867" cy="26924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85" y="2280138"/>
            <a:ext cx="4540738" cy="340555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82953" y="5989935"/>
            <a:ext cx="2800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</a:rPr>
              <a:t>Franz Danksagmüller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82953" y="2876507"/>
            <a:ext cx="905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Fotos: NH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78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8000">
        <p:fade/>
        <p:sndAc>
          <p:stSnd>
            <p:snd r:embed="rId2" name="Danksagmüller kurze Impression.wav"/>
          </p:stSnd>
        </p:sndAc>
      </p:transition>
    </mc:Choice>
    <mc:Fallback xmlns="">
      <p:transition spd="slow" advClick="0" advTm="8000">
        <p:fade/>
        <p:sndAc>
          <p:stSnd>
            <p:snd r:embed="rId6" name="Danksagmüller kurze Impressio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t="17328" r="39577" b="8957"/>
          <a:stretch/>
        </p:blipFill>
        <p:spPr>
          <a:xfrm>
            <a:off x="9505111" y="4051393"/>
            <a:ext cx="2411605" cy="252213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 t="20705" r="46154" b="16493"/>
          <a:stretch/>
        </p:blipFill>
        <p:spPr>
          <a:xfrm>
            <a:off x="6723288" y="813915"/>
            <a:ext cx="5164853" cy="291402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008445" y="3497291"/>
            <a:ext cx="2007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Foto: Hans-Joachim Rolf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0281422" y="6322903"/>
            <a:ext cx="1711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Foto: Benjamin Jäger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9" name="20190814_17284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5817" y="813915"/>
            <a:ext cx="3978533" cy="29839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528698" y="3574049"/>
            <a:ext cx="828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Foto: NH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45817" y="4231274"/>
            <a:ext cx="71577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sz="1600" dirty="0" smtClean="0">
                <a:solidFill>
                  <a:schemeClr val="bg1"/>
                </a:solidFill>
              </a:rPr>
              <a:t> Virtuelle </a:t>
            </a:r>
            <a:r>
              <a:rPr lang="de-DE" sz="1600" dirty="0" smtClean="0">
                <a:solidFill>
                  <a:schemeClr val="bg1"/>
                </a:solidFill>
              </a:rPr>
              <a:t>Ergänzungen zum Klang der Orgel: </a:t>
            </a:r>
          </a:p>
          <a:p>
            <a:r>
              <a:rPr lang="de-DE" sz="1600" dirty="0" smtClean="0">
                <a:solidFill>
                  <a:schemeClr val="bg1"/>
                </a:solidFill>
              </a:rPr>
              <a:t>       </a:t>
            </a:r>
            <a:r>
              <a:rPr lang="de-DE" sz="1600" dirty="0" err="1" smtClean="0">
                <a:solidFill>
                  <a:schemeClr val="bg1"/>
                </a:solidFill>
              </a:rPr>
              <a:t>Mikrofonierte</a:t>
            </a:r>
            <a:r>
              <a:rPr lang="de-DE" sz="1600" dirty="0" smtClean="0">
                <a:solidFill>
                  <a:schemeClr val="bg1"/>
                </a:solidFill>
              </a:rPr>
              <a:t> Originalklänge </a:t>
            </a:r>
            <a:r>
              <a:rPr lang="de-DE" sz="1600" dirty="0" smtClean="0">
                <a:solidFill>
                  <a:schemeClr val="bg1"/>
                </a:solidFill>
              </a:rPr>
              <a:t>lassen sich durch </a:t>
            </a:r>
            <a:r>
              <a:rPr lang="de-DE" sz="1600" dirty="0" smtClean="0">
                <a:solidFill>
                  <a:schemeClr val="bg1"/>
                </a:solidFill>
              </a:rPr>
              <a:t>Filter verfremden und zumischen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53215" y="4836081"/>
            <a:ext cx="7945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-  </a:t>
            </a:r>
            <a:r>
              <a:rPr lang="de-DE" sz="1400" dirty="0" smtClean="0">
                <a:solidFill>
                  <a:schemeClr val="bg1"/>
                </a:solidFill>
              </a:rPr>
              <a:t>     Fremde </a:t>
            </a:r>
            <a:r>
              <a:rPr lang="de-DE" sz="1600" dirty="0" smtClean="0">
                <a:solidFill>
                  <a:schemeClr val="bg1"/>
                </a:solidFill>
              </a:rPr>
              <a:t>Samples klanglich an vorhandene Orgeln anpassen, damit sie das reale Instrument</a:t>
            </a:r>
          </a:p>
          <a:p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smtClean="0">
                <a:solidFill>
                  <a:schemeClr val="bg1"/>
                </a:solidFill>
              </a:rPr>
              <a:t>      mit anderen Mitteln stimmig erweitern</a:t>
            </a:r>
            <a:r>
              <a:rPr lang="de-DE" sz="1600" dirty="0" smtClean="0">
                <a:solidFill>
                  <a:schemeClr val="bg1"/>
                </a:solidFill>
              </a:rPr>
              <a:t> </a:t>
            </a:r>
            <a:r>
              <a:rPr lang="de-DE" sz="1400" dirty="0" smtClean="0">
                <a:solidFill>
                  <a:schemeClr val="bg1"/>
                </a:solidFill>
              </a:rPr>
              <a:t>   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27727" y="5477039"/>
            <a:ext cx="76987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bg1"/>
                </a:solidFill>
              </a:rPr>
              <a:t>-      Klangabstrahlung gut an Raumakustik anpassen, damit die Instrumente verschmelzen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53215" y="5840999"/>
            <a:ext cx="8805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sz="1600" dirty="0" smtClean="0">
                <a:solidFill>
                  <a:schemeClr val="bg1"/>
                </a:solidFill>
              </a:rPr>
              <a:t>Externe Steuerungselemente wie LINNSTRUMENT® nutzen, um variable Tonhöhen, Überblendungen</a:t>
            </a:r>
          </a:p>
          <a:p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smtClean="0">
                <a:solidFill>
                  <a:schemeClr val="bg1"/>
                </a:solidFill>
              </a:rPr>
              <a:t>      oder dynamische Verläufe eingeben zu können  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27727" y="6404253"/>
            <a:ext cx="5150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bg1"/>
                </a:solidFill>
              </a:rPr>
              <a:t>-      Klangbeispiel im Hintergrund: Filmmusik zu „</a:t>
            </a:r>
            <a:r>
              <a:rPr lang="de-DE" sz="1600" dirty="0" err="1" smtClean="0">
                <a:solidFill>
                  <a:schemeClr val="bg1"/>
                </a:solidFill>
              </a:rPr>
              <a:t>Nosferatu</a:t>
            </a:r>
            <a:r>
              <a:rPr lang="de-DE" sz="1600" dirty="0" smtClean="0">
                <a:solidFill>
                  <a:schemeClr val="bg1"/>
                </a:solidFill>
              </a:rPr>
              <a:t>“</a:t>
            </a:r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46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 advClick="0" advTm="12000">
        <p:fade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4583" y="1007740"/>
            <a:ext cx="6324275" cy="474320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5766" y="583630"/>
            <a:ext cx="3246642" cy="2434981"/>
          </a:xfrm>
          <a:prstGeom prst="rect">
            <a:avLst/>
          </a:prstGeom>
        </p:spPr>
      </p:pic>
      <p:pic>
        <p:nvPicPr>
          <p:cNvPr id="1026" name="Picture 2" descr="190510-Orgel-zu-Gast-Musiker-Nico-Miller-AKB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6" r="45673"/>
          <a:stretch/>
        </p:blipFill>
        <p:spPr bwMode="auto">
          <a:xfrm flipH="1">
            <a:off x="9408395" y="1945308"/>
            <a:ext cx="1932315" cy="306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7544574" y="6225075"/>
            <a:ext cx="741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Foto: NH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30064" y="3201436"/>
            <a:ext cx="741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Foto: NH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0455216" y="4734562"/>
            <a:ext cx="1017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Foto: privat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30064" y="6079816"/>
            <a:ext cx="2800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</a:rPr>
              <a:t>Nico Miller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30064" y="4021494"/>
            <a:ext cx="28064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Begleittechniken</a:t>
            </a:r>
          </a:p>
          <a:p>
            <a:r>
              <a:rPr lang="de-DE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</a:t>
            </a:r>
            <a:r>
              <a:rPr lang="de-DE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 unterschiedlichen </a:t>
            </a:r>
          </a:p>
          <a:p>
            <a:r>
              <a:rPr lang="de-DE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popularmusikalischen</a:t>
            </a:r>
            <a:r>
              <a:rPr lang="de-DE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Stilen</a:t>
            </a:r>
          </a:p>
          <a:p>
            <a:r>
              <a:rPr lang="de-DE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zu zwei und vier Händen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8922776" y="5355772"/>
            <a:ext cx="29484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Rhythmische Sicherheit,</a:t>
            </a:r>
          </a:p>
          <a:p>
            <a:r>
              <a:rPr lang="de-DE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Unabhängigkeit im Spiel von Patterns,</a:t>
            </a:r>
          </a:p>
          <a:p>
            <a:r>
              <a:rPr lang="de-DE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Farbigkeit von Arrangements</a:t>
            </a:r>
            <a:endParaRPr lang="de-DE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70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250" advClick="0" advTm="23000">
        <p:fade/>
        <p:sndAc>
          <p:stSnd>
            <p:snd r:embed="rId2" name="Bewahre uns Gott.wav"/>
          </p:stSnd>
        </p:sndAc>
      </p:transition>
    </mc:Choice>
    <mc:Fallback xmlns="">
      <p:transition spd="slow" advClick="0" advTm="23000">
        <p:fade/>
        <p:sndAc>
          <p:stSnd>
            <p:snd r:embed="rId6" name="Bewahre uns Got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18634" y="5772274"/>
            <a:ext cx="52734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smtClean="0">
                <a:solidFill>
                  <a:schemeClr val="bg1"/>
                </a:solidFill>
              </a:rPr>
              <a:t>Am Montagabend</a:t>
            </a:r>
            <a:r>
              <a:rPr lang="de-DE" dirty="0" smtClean="0">
                <a:solidFill>
                  <a:schemeClr val="bg1"/>
                </a:solidFill>
              </a:rPr>
              <a:t>: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Interner Abend in St. Magdalenen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Begleittechniken | </a:t>
            </a:r>
            <a:r>
              <a:rPr lang="de-DE" dirty="0" err="1" smtClean="0">
                <a:solidFill>
                  <a:schemeClr val="bg1"/>
                </a:solidFill>
              </a:rPr>
              <a:t>Intonationen</a:t>
            </a:r>
            <a:r>
              <a:rPr lang="de-DE" dirty="0" smtClean="0">
                <a:solidFill>
                  <a:schemeClr val="bg1"/>
                </a:solidFill>
              </a:rPr>
              <a:t> | Singende Gemeinde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upload.wikimedia.org/wikipedia/commons/thumb/3/3a/Hildesheim_Magdalenenkirche_03.jpg/1280px-Hildesheim_Magdalenenkirche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560" y="345055"/>
            <a:ext cx="6692009" cy="465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6389008" y="4790945"/>
            <a:ext cx="54665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</a:t>
            </a:r>
            <a:r>
              <a:rPr lang="de-DE" sz="900" dirty="0" smtClean="0">
                <a:solidFill>
                  <a:schemeClr val="bg1"/>
                </a:solidFill>
              </a:rPr>
              <a:t>:</a:t>
            </a:r>
            <a:r>
              <a:rPr lang="de-DE" sz="900" dirty="0">
                <a:solidFill>
                  <a:schemeClr val="bg1"/>
                </a:solidFill>
              </a:rPr>
              <a:t> </a:t>
            </a:r>
            <a:r>
              <a:rPr lang="nl-NL" sz="900" dirty="0" smtClean="0">
                <a:solidFill>
                  <a:schemeClr val="bg1"/>
                </a:solidFill>
              </a:rPr>
              <a:t>Von </a:t>
            </a:r>
            <a:r>
              <a:rPr lang="nl-NL" sz="900" dirty="0">
                <a:solidFill>
                  <a:schemeClr val="bg1"/>
                </a:solidFill>
              </a:rPr>
              <a:t>Hoger - Eigenes Werk, CC BY-SA 3.0 de, https://commons.wikimedia.org/w/index.php?curid=35272845</a:t>
            </a:r>
            <a:endParaRPr lang="de-DE" sz="900" dirty="0" smtClean="0">
              <a:solidFill>
                <a:schemeClr val="bg1"/>
              </a:solidFill>
            </a:endParaRPr>
          </a:p>
        </p:txBody>
      </p:sp>
      <p:pic>
        <p:nvPicPr>
          <p:cNvPr id="1028" name="Picture 4" descr="https://upload.wikimedia.org/wikipedia/commons/thumb/5/5c/Dom_096.jpg/1024px-Dom_0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56" y="1113999"/>
            <a:ext cx="4502989" cy="337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345056" y="4140566"/>
            <a:ext cx="3097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</a:t>
            </a:r>
            <a:r>
              <a:rPr lang="de-DE" sz="900" dirty="0" smtClean="0">
                <a:solidFill>
                  <a:schemeClr val="bg1"/>
                </a:solidFill>
              </a:rPr>
              <a:t>:</a:t>
            </a:r>
            <a:r>
              <a:rPr lang="de-DE" sz="900" dirty="0">
                <a:solidFill>
                  <a:schemeClr val="bg1"/>
                </a:solidFill>
              </a:rPr>
              <a:t> Von </a:t>
            </a:r>
            <a:r>
              <a:rPr lang="de-DE" sz="900" dirty="0" err="1">
                <a:solidFill>
                  <a:schemeClr val="bg1"/>
                </a:solidFill>
              </a:rPr>
              <a:t>Torbenbrinker</a:t>
            </a:r>
            <a:r>
              <a:rPr lang="de-DE" sz="900" dirty="0">
                <a:solidFill>
                  <a:schemeClr val="bg1"/>
                </a:solidFill>
              </a:rPr>
              <a:t> - Eigenes Werk, CC BY-SA 3.0, </a:t>
            </a:r>
            <a:endParaRPr lang="de-DE" sz="900" dirty="0" smtClean="0">
              <a:solidFill>
                <a:schemeClr val="bg1"/>
              </a:solidFill>
            </a:endParaRPr>
          </a:p>
          <a:p>
            <a:r>
              <a:rPr lang="de-DE" sz="900" dirty="0" smtClean="0">
                <a:solidFill>
                  <a:schemeClr val="bg1"/>
                </a:solidFill>
              </a:rPr>
              <a:t>https</a:t>
            </a:r>
            <a:r>
              <a:rPr lang="de-DE" sz="900" dirty="0">
                <a:solidFill>
                  <a:schemeClr val="bg1"/>
                </a:solidFill>
              </a:rPr>
              <a:t>://commons.wikimedia.org/w/index.php?curid=6933992</a:t>
            </a:r>
            <a:endParaRPr lang="de-DE" sz="9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18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6000">
        <p14:doors dir="vert"/>
        <p:sndAc>
          <p:stSnd>
            <p:snd r:embed="rId2" name="Was Gott tut.wav"/>
          </p:stSnd>
        </p:sndAc>
      </p:transition>
    </mc:Choice>
    <mc:Fallback xmlns="">
      <p:transition spd="slow" advClick="0" advTm="16000">
        <p:fade/>
        <p:sndAc>
          <p:stSnd>
            <p:snd r:embed="rId5" name="Was Gott tut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268953" y="2847789"/>
            <a:ext cx="3429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 smtClean="0">
                <a:solidFill>
                  <a:schemeClr val="bg1"/>
                </a:solidFill>
              </a:rPr>
              <a:t>Dienstag, 13. August 2019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985962" y="4762833"/>
            <a:ext cx="114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2060"/>
                </a:solidFill>
              </a:rPr>
              <a:t>Unterricht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794097" y="5551336"/>
            <a:ext cx="146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2060"/>
                </a:solidFill>
              </a:rPr>
              <a:t>Morgengebet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677533" y="1172850"/>
            <a:ext cx="1401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2060"/>
                </a:solidFill>
              </a:rPr>
              <a:t>Schaufenster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222435" y="1838077"/>
            <a:ext cx="1540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2060"/>
                </a:solidFill>
              </a:rPr>
              <a:t>Mittagsgebete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962446" y="2346961"/>
            <a:ext cx="1497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2060"/>
                </a:solidFill>
              </a:rPr>
              <a:t>Abendkonzert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771076" y="4578167"/>
            <a:ext cx="202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2060"/>
                </a:solidFill>
              </a:rPr>
              <a:t>Nächtliches Treiben</a:t>
            </a:r>
            <a:endParaRPr lang="de-D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90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>
        <p:fad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9216" y="1132117"/>
            <a:ext cx="5903051" cy="442728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12475" y="301925"/>
            <a:ext cx="5463355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u="sng" dirty="0" smtClean="0">
                <a:solidFill>
                  <a:schemeClr val="bg1"/>
                </a:solidFill>
              </a:rPr>
              <a:t>Schaufenster in St. Andreas</a:t>
            </a:r>
          </a:p>
          <a:p>
            <a:endParaRPr lang="de-DE" sz="2400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sz="2400" dirty="0" smtClean="0">
                <a:solidFill>
                  <a:schemeClr val="bg1"/>
                </a:solidFill>
              </a:rPr>
              <a:t>Offene Kirche</a:t>
            </a:r>
          </a:p>
          <a:p>
            <a:pPr marL="285750" indent="-285750">
              <a:buFontTx/>
              <a:buChar char="-"/>
            </a:pPr>
            <a:r>
              <a:rPr lang="de-DE" sz="2400" dirty="0" smtClean="0">
                <a:solidFill>
                  <a:schemeClr val="bg1"/>
                </a:solidFill>
              </a:rPr>
              <a:t>Teilnehmende musizieren über den Tag</a:t>
            </a:r>
          </a:p>
          <a:p>
            <a:pPr marL="285750" indent="-285750">
              <a:buFontTx/>
              <a:buChar char="-"/>
            </a:pPr>
            <a:r>
              <a:rPr lang="de-DE" sz="2400" dirty="0" smtClean="0">
                <a:solidFill>
                  <a:schemeClr val="bg1"/>
                </a:solidFill>
              </a:rPr>
              <a:t>Einblick für die Menschen in Hildesheim</a:t>
            </a:r>
          </a:p>
          <a:p>
            <a:pPr marL="285750" indent="-285750">
              <a:buFontTx/>
              <a:buChar char="-"/>
            </a:pPr>
            <a:r>
              <a:rPr lang="de-DE" sz="2400" dirty="0" smtClean="0">
                <a:solidFill>
                  <a:schemeClr val="bg1"/>
                </a:solidFill>
              </a:rPr>
              <a:t>Nah an der Fußgängerzone</a:t>
            </a:r>
            <a:endParaRPr lang="de-DE" sz="2400" dirty="0">
              <a:solidFill>
                <a:schemeClr val="bg1"/>
              </a:solidFill>
            </a:endParaRPr>
          </a:p>
          <a:p>
            <a:endParaRPr lang="de-DE" sz="2400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27898" y="3381351"/>
            <a:ext cx="3332498" cy="249937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585742" y="5989510"/>
            <a:ext cx="898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Fotos: NH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83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 advClick="0" advTm="6000">
        <p:fade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308</Words>
  <Application>Microsoft Office PowerPoint</Application>
  <PresentationFormat>Breitbild</PresentationFormat>
  <Paragraphs>64</Paragraphs>
  <Slides>12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Hoppermann</dc:creator>
  <cp:lastModifiedBy>Hoppermann</cp:lastModifiedBy>
  <cp:revision>173</cp:revision>
  <dcterms:created xsi:type="dcterms:W3CDTF">2019-08-11T13:22:22Z</dcterms:created>
  <dcterms:modified xsi:type="dcterms:W3CDTF">2019-10-31T18:13:23Z</dcterms:modified>
</cp:coreProperties>
</file>