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3" r:id="rId3"/>
    <p:sldId id="274" r:id="rId4"/>
    <p:sldId id="299" r:id="rId5"/>
    <p:sldId id="272" r:id="rId6"/>
    <p:sldId id="276" r:id="rId7"/>
    <p:sldId id="277" r:id="rId8"/>
    <p:sldId id="268" r:id="rId9"/>
    <p:sldId id="282" r:id="rId10"/>
    <p:sldId id="346" r:id="rId11"/>
    <p:sldId id="290" r:id="rId12"/>
    <p:sldId id="34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D89"/>
    <a:srgbClr val="DFC421"/>
    <a:srgbClr val="E0BB20"/>
    <a:srgbClr val="F0B510"/>
    <a:srgbClr val="EFC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 snapToGrid="0">
      <p:cViewPr varScale="1">
        <p:scale>
          <a:sx n="75" d="100"/>
          <a:sy n="75" d="100"/>
        </p:scale>
        <p:origin x="77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91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0B11B-1320-4472-9198-2ADD114C8007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A6617-DD29-426B-AC7C-BEB0655A6A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083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93C4B-80D9-43E4-A174-E0833BA92DFC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BAC75-06C5-45F5-878A-3C8E276A4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9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BAC75-06C5-45F5-878A-3C8E276A4C9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95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7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7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8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8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0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6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7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6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1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61A8-876E-473B-9C4B-B37DBB490BBD}" type="datetimeFigureOut">
              <a:rPr lang="de-DE" smtClean="0"/>
              <a:t>02.11.2019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42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4.png"/><Relationship Id="rId5" Type="http://schemas.microsoft.com/office/2007/relationships/media" Target="../media/media4.mp4"/><Relationship Id="rId1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cv-deutschland.de/media/image/00/f7/39/Orgelakadem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2181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932985" y="5494216"/>
            <a:ext cx="2458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 smtClean="0">
                <a:solidFill>
                  <a:srgbClr val="FFC000"/>
                </a:solidFill>
              </a:rPr>
              <a:t>Dokumentation</a:t>
            </a:r>
            <a:endParaRPr lang="de-DE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5000">
        <p:fade/>
        <p:sndAc>
          <p:stSnd>
            <p:snd r:embed="rId2" name="Intro Fuge Sietze.wav"/>
          </p:stSnd>
        </p:sndAc>
      </p:transition>
    </mc:Choice>
    <mc:Fallback xmlns="">
      <p:transition spd="slow" advClick="0" advTm="5000">
        <p:fade/>
        <p:sndAc>
          <p:stSnd>
            <p:snd r:embed="rId4" name="Intro Fuge Siet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386537" y="0"/>
            <a:ext cx="45016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2400" dirty="0" smtClean="0">
              <a:solidFill>
                <a:schemeClr val="bg1"/>
              </a:solidFill>
            </a:endParaRPr>
          </a:p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Montag, 12. August 2019</a:t>
            </a:r>
          </a:p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Impulsvortrag,</a:t>
            </a:r>
          </a:p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Gruppeneinteilung </a:t>
            </a:r>
          </a:p>
          <a:p>
            <a:pPr algn="r"/>
            <a:r>
              <a:rPr lang="de-DE" sz="2400" dirty="0">
                <a:solidFill>
                  <a:schemeClr val="bg1"/>
                </a:solidFill>
              </a:rPr>
              <a:t>u</a:t>
            </a:r>
            <a:r>
              <a:rPr lang="de-DE" sz="2400" dirty="0" smtClean="0">
                <a:solidFill>
                  <a:schemeClr val="bg1"/>
                </a:solidFill>
              </a:rPr>
              <a:t>nd Arbeitsbeginn in vier Gruppen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39" y="0"/>
            <a:ext cx="3163661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7" b="11677"/>
          <a:stretch/>
        </p:blipFill>
        <p:spPr>
          <a:xfrm rot="5400000">
            <a:off x="4357772" y="3096098"/>
            <a:ext cx="4291942" cy="23236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" y="512464"/>
            <a:ext cx="3737988" cy="498398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390068" y="6581001"/>
            <a:ext cx="1942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Hans-Joachim Rolf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41160" y="5219449"/>
            <a:ext cx="208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Franz Danksagmüller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8" y="1622709"/>
            <a:ext cx="2114224" cy="45830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06" y="3861521"/>
            <a:ext cx="4944141" cy="228077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188353" y="5898023"/>
            <a:ext cx="2007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Hans-Joachim Rolf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3778179" y="321547"/>
            <a:ext cx="7666894" cy="1607031"/>
          </a:xfrm>
        </p:spPr>
        <p:txBody>
          <a:bodyPr anchor="t">
            <a:noAutofit/>
          </a:bodyPr>
          <a:lstStyle/>
          <a:p>
            <a:pPr algn="l"/>
            <a:r>
              <a:rPr lang="de-DE" sz="6600" dirty="0" smtClean="0">
                <a:solidFill>
                  <a:schemeClr val="bg1"/>
                </a:solidFill>
              </a:rPr>
              <a:t>Eine Akademie ist…</a:t>
            </a:r>
            <a:endParaRPr lang="de-DE" sz="6600" dirty="0">
              <a:solidFill>
                <a:schemeClr val="bg1"/>
              </a:solidFill>
            </a:endParaRPr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3778179" y="2404373"/>
            <a:ext cx="8077216" cy="874503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e</a:t>
            </a:r>
            <a:r>
              <a:rPr lang="de-DE" sz="1800" dirty="0" smtClean="0">
                <a:solidFill>
                  <a:schemeClr val="bg1"/>
                </a:solidFill>
              </a:rPr>
              <a:t>in Ort von Diskurs und Entwicklung geistiger Disziplinen </a:t>
            </a:r>
          </a:p>
          <a:p>
            <a:pPr algn="l"/>
            <a:r>
              <a:rPr lang="de-DE" sz="1800" dirty="0" smtClean="0">
                <a:solidFill>
                  <a:schemeClr val="bg1"/>
                </a:solidFill>
              </a:rPr>
              <a:t>         um ihrer selbst willen (Vorbild Plato) 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3778179" y="1382319"/>
            <a:ext cx="8824127" cy="557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</a:rPr>
              <a:t>Eine Vereinigung von Gelehrten, Künstlern oder Dichtern (Duden)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3778179" y="1974756"/>
            <a:ext cx="11897248" cy="557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e</a:t>
            </a:r>
            <a:r>
              <a:rPr lang="de-DE" sz="2000" dirty="0" smtClean="0">
                <a:solidFill>
                  <a:schemeClr val="bg1"/>
                </a:solidFill>
              </a:rPr>
              <a:t>ine literarische oder musikalische Veranstaltung („Wiener Akademie“)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3994190" y="4994141"/>
            <a:ext cx="1714847" cy="293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i="1" dirty="0" smtClean="0">
                <a:solidFill>
                  <a:schemeClr val="bg1"/>
                </a:solidFill>
              </a:rPr>
              <a:t>Impulsvortrag</a:t>
            </a:r>
          </a:p>
        </p:txBody>
      </p:sp>
    </p:spTree>
    <p:extLst>
      <p:ext uri="{BB962C8B-B14F-4D97-AF65-F5344CB8AC3E}">
        <p14:creationId xmlns:p14="http://schemas.microsoft.com/office/powerpoint/2010/main" val="41597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/>
      <p:bldP spid="9" grpId="0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191366" y="468092"/>
            <a:ext cx="3917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400" dirty="0" smtClean="0">
              <a:solidFill>
                <a:schemeClr val="bg1"/>
              </a:solidFill>
            </a:endParaRPr>
          </a:p>
          <a:p>
            <a:pPr algn="ctr"/>
            <a:r>
              <a:rPr lang="de-DE" sz="2400" u="sng" dirty="0" smtClean="0">
                <a:solidFill>
                  <a:schemeClr val="bg1"/>
                </a:solidFill>
              </a:rPr>
              <a:t>Vier Unterrichtsorgeln</a:t>
            </a:r>
          </a:p>
          <a:p>
            <a:pPr algn="ctr"/>
            <a:endParaRPr lang="de-DE" sz="2400" dirty="0" smtClean="0">
              <a:solidFill>
                <a:schemeClr val="bg1"/>
              </a:solidFill>
            </a:endParaRP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St. Michaelis</a:t>
            </a:r>
          </a:p>
          <a:p>
            <a:pPr algn="ctr"/>
            <a:r>
              <a:rPr lang="de-DE" sz="2400" dirty="0" err="1" smtClean="0">
                <a:solidFill>
                  <a:schemeClr val="bg1"/>
                </a:solidFill>
              </a:rPr>
              <a:t>Woehl</a:t>
            </a:r>
            <a:r>
              <a:rPr lang="de-DE" sz="2400" dirty="0" smtClean="0">
                <a:solidFill>
                  <a:schemeClr val="bg1"/>
                </a:solidFill>
              </a:rPr>
              <a:t>, III/P (68), 1999</a:t>
            </a:r>
          </a:p>
          <a:p>
            <a:pPr algn="ctr"/>
            <a:endParaRPr lang="de-DE" sz="2400" dirty="0" smtClean="0">
              <a:solidFill>
                <a:schemeClr val="bg1"/>
              </a:solidFill>
            </a:endParaRP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Mariendom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Seifert, IV/P (77+16), 2014</a:t>
            </a:r>
          </a:p>
          <a:p>
            <a:pPr algn="ctr"/>
            <a:endParaRPr lang="de-DE" sz="2400" dirty="0" smtClean="0">
              <a:solidFill>
                <a:schemeClr val="bg1"/>
              </a:solidFill>
            </a:endParaRP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Martin Luther-Kirche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Janke, II/P (25), 1993/94</a:t>
            </a:r>
          </a:p>
          <a:p>
            <a:pPr algn="ctr"/>
            <a:endParaRPr lang="de-DE" sz="2400" dirty="0" smtClean="0">
              <a:solidFill>
                <a:schemeClr val="bg1"/>
              </a:solidFill>
            </a:endParaRP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St. Magdalenen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Seifert, III/P (33), 2010</a:t>
            </a:r>
          </a:p>
          <a:p>
            <a:pPr algn="ctr"/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5405" y="3857121"/>
            <a:ext cx="3437235" cy="257792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3823" b="5942"/>
          <a:stretch/>
        </p:blipFill>
        <p:spPr>
          <a:xfrm rot="5400000">
            <a:off x="9360464" y="37892"/>
            <a:ext cx="2875179" cy="27993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27732" r="37422" b="28824"/>
          <a:stretch/>
        </p:blipFill>
        <p:spPr>
          <a:xfrm rot="5400000">
            <a:off x="8803767" y="3469768"/>
            <a:ext cx="3982821" cy="279364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654147" y="6581000"/>
            <a:ext cx="208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Fotos: Benjamin Jäger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79297" cy="343906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0" y="3162064"/>
            <a:ext cx="208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Franz Danksagmüller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4381" y="6581001"/>
            <a:ext cx="208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Sophie Madrid Wessels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4382" y="-1"/>
            <a:ext cx="208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St. Michaelis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1253547" y="0"/>
            <a:ext cx="944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Mariendom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338" y="3418936"/>
            <a:ext cx="1477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Martin Luther-Kirche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987343" y="2885065"/>
            <a:ext cx="1477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St. Magdalenen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21000">
        <p:fade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04124" y="1750646"/>
            <a:ext cx="690887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C000"/>
                </a:solidFill>
              </a:rPr>
              <a:t>4</a:t>
            </a:r>
            <a:r>
              <a:rPr lang="de-DE" sz="3600" dirty="0" smtClean="0">
                <a:solidFill>
                  <a:srgbClr val="FFC000"/>
                </a:solidFill>
              </a:rPr>
              <a:t> 	Lehrende</a:t>
            </a:r>
          </a:p>
          <a:p>
            <a:r>
              <a:rPr lang="de-DE" sz="4800" dirty="0" smtClean="0">
                <a:solidFill>
                  <a:srgbClr val="FFC000"/>
                </a:solidFill>
              </a:rPr>
              <a:t>31</a:t>
            </a:r>
            <a:r>
              <a:rPr lang="de-DE" sz="3600" dirty="0" smtClean="0">
                <a:solidFill>
                  <a:srgbClr val="FFC000"/>
                </a:solidFill>
              </a:rPr>
              <a:t> 	Teilnehmende aus</a:t>
            </a:r>
          </a:p>
          <a:p>
            <a:r>
              <a:rPr lang="de-DE" sz="4800" dirty="0" smtClean="0">
                <a:solidFill>
                  <a:srgbClr val="FFC000"/>
                </a:solidFill>
              </a:rPr>
              <a:t>16</a:t>
            </a:r>
            <a:r>
              <a:rPr lang="de-DE" sz="3600" dirty="0" smtClean="0">
                <a:solidFill>
                  <a:srgbClr val="FFC000"/>
                </a:solidFill>
              </a:rPr>
              <a:t>	deutschen Musikhochschulen</a:t>
            </a:r>
          </a:p>
          <a:p>
            <a:r>
              <a:rPr lang="de-DE" sz="4800" dirty="0" smtClean="0">
                <a:solidFill>
                  <a:srgbClr val="FFC000"/>
                </a:solidFill>
              </a:rPr>
              <a:t>4</a:t>
            </a:r>
            <a:r>
              <a:rPr lang="de-DE" sz="3600" dirty="0" smtClean="0">
                <a:solidFill>
                  <a:srgbClr val="FFC000"/>
                </a:solidFill>
              </a:rPr>
              <a:t> 	Tage an</a:t>
            </a:r>
          </a:p>
          <a:p>
            <a:r>
              <a:rPr lang="de-DE" sz="4800" dirty="0" smtClean="0">
                <a:solidFill>
                  <a:srgbClr val="FFC000"/>
                </a:solidFill>
              </a:rPr>
              <a:t>5</a:t>
            </a:r>
            <a:r>
              <a:rPr lang="de-DE" sz="3600" dirty="0" smtClean="0">
                <a:solidFill>
                  <a:srgbClr val="FFC000"/>
                </a:solidFill>
              </a:rPr>
              <a:t> 	Unterrichts- und Konzertorgeln</a:t>
            </a:r>
            <a:endParaRPr lang="de-DE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4597264"/>
            <a:ext cx="12192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Abendkonzerte (Dom, St. Magdalenen, St. Andreas, St. Michaelis)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3167499"/>
            <a:ext cx="12192000" cy="369332"/>
          </a:xfrm>
          <a:prstGeom prst="rect">
            <a:avLst/>
          </a:prstGeom>
          <a:solidFill>
            <a:srgbClr val="2B4D8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Gruppenunterricht (Dom, St. Magdalenen, </a:t>
            </a:r>
            <a:r>
              <a:rPr lang="de-DE" dirty="0" smtClean="0">
                <a:solidFill>
                  <a:schemeClr val="bg1"/>
                </a:solidFill>
              </a:rPr>
              <a:t>Martin Luther-Kirche</a:t>
            </a:r>
            <a:r>
              <a:rPr lang="de-DE" dirty="0" smtClean="0">
                <a:solidFill>
                  <a:schemeClr val="bg1"/>
                </a:solidFill>
              </a:rPr>
              <a:t>, </a:t>
            </a:r>
            <a:r>
              <a:rPr lang="de-DE" dirty="0" smtClean="0">
                <a:solidFill>
                  <a:schemeClr val="bg1"/>
                </a:solidFill>
              </a:rPr>
              <a:t>St. Michaelis)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0" y="1744732"/>
            <a:ext cx="12192000" cy="369332"/>
          </a:xfrm>
          <a:prstGeom prst="rect">
            <a:avLst/>
          </a:prstGeom>
          <a:solidFill>
            <a:srgbClr val="2B4D8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Gruppenunterricht (Dom, St. Magdalenen, St. Andreas, St. Michaelis)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2459311"/>
            <a:ext cx="121920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Mittagsgebete (Dom, St. Michaelis)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3885574"/>
            <a:ext cx="121920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Abendgottesdienste (Dom, St. Michaelis)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025926"/>
            <a:ext cx="121920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Morgengebete (St. Michaelis)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-288" r="11741" b="288"/>
          <a:stretch/>
        </p:blipFill>
        <p:spPr>
          <a:xfrm rot="5400000">
            <a:off x="1269115" y="223136"/>
            <a:ext cx="6370817" cy="636221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400422" y="844061"/>
            <a:ext cx="3361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Eröffnungskonzert</a:t>
            </a:r>
          </a:p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Sonntag, 11. August 2019</a:t>
            </a:r>
          </a:p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18.00 Uhr</a:t>
            </a:r>
          </a:p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Hildesheimer Dom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07519" y="6281875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0811_1806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3104" y="1217035"/>
            <a:ext cx="48768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4949193" y="5769176"/>
            <a:ext cx="27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Dommusikdirektor Thomas </a:t>
            </a:r>
            <a:r>
              <a:rPr lang="de-DE" sz="1400" dirty="0" err="1" smtClean="0">
                <a:solidFill>
                  <a:schemeClr val="bg1"/>
                </a:solidFill>
              </a:rPr>
              <a:t>Viezens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66943" y="4488493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0190811_1911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grayscl/>
          </a:blip>
          <a:stretch>
            <a:fillRect/>
          </a:stretch>
        </p:blipFill>
        <p:spPr>
          <a:xfrm>
            <a:off x="564262" y="-8957"/>
            <a:ext cx="6736279" cy="3753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" name="20190811_19110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3000" out="3000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-468775" y="468772"/>
            <a:ext cx="3750197" cy="2812648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" name="20190811_193217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fade in="12000" out="8590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22571" y="17928"/>
            <a:ext cx="4981013" cy="373576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6" name="Textfeld 5"/>
          <p:cNvSpPr txBox="1"/>
          <p:nvPr/>
        </p:nvSpPr>
        <p:spPr>
          <a:xfrm>
            <a:off x="943759" y="4085611"/>
            <a:ext cx="99500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Sietze</a:t>
            </a:r>
            <a:r>
              <a:rPr lang="de-DE" dirty="0" smtClean="0">
                <a:solidFill>
                  <a:schemeClr val="bg1"/>
                </a:solidFill>
              </a:rPr>
              <a:t> de Vries: 			Ouvertüre, Trio et </a:t>
            </a:r>
            <a:r>
              <a:rPr lang="de-DE" dirty="0" err="1" smtClean="0">
                <a:solidFill>
                  <a:schemeClr val="bg1"/>
                </a:solidFill>
              </a:rPr>
              <a:t>Fuga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			super „Lobe den Herren, alle, die ihn ehren“</a:t>
            </a:r>
          </a:p>
          <a:p>
            <a:endParaRPr lang="de-DE" sz="1100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Nico Miller: 			Concerto „Wer nur den lieben Gott lässt walten“</a:t>
            </a: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			Improvisation „O Jesu, all mein Leben bist du“</a:t>
            </a:r>
          </a:p>
          <a:p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			Jazzsuite über „Bewahre uns Gott, behüte uns Gott“</a:t>
            </a:r>
          </a:p>
          <a:p>
            <a:endParaRPr lang="de-DE" sz="1100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Christiane Michel-</a:t>
            </a:r>
            <a:r>
              <a:rPr lang="de-DE" dirty="0" err="1" smtClean="0">
                <a:solidFill>
                  <a:schemeClr val="bg1"/>
                </a:solidFill>
              </a:rPr>
              <a:t>Ostertun</a:t>
            </a:r>
            <a:r>
              <a:rPr lang="de-DE" dirty="0" smtClean="0">
                <a:solidFill>
                  <a:schemeClr val="bg1"/>
                </a:solidFill>
              </a:rPr>
              <a:t>: 		Variationen über „Mein schönste Zier und Kleinod bist“</a:t>
            </a:r>
          </a:p>
          <a:p>
            <a:endParaRPr lang="de-DE" sz="1100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Franz Danksagmüller:		Schriftimprovisation „Das Opfer Abrahams“  über Gen 22</a:t>
            </a:r>
          </a:p>
          <a:p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1069136" y="6397823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20190811_191222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grayscl/>
          </a:blip>
          <a:stretch>
            <a:fillRect/>
          </a:stretch>
        </p:blipFill>
        <p:spPr>
          <a:xfrm rot="5400000">
            <a:off x="4445918" y="468086"/>
            <a:ext cx="3744746" cy="2808559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2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fade/>
        <p:sndAc>
          <p:stSnd>
            <p:snd r:embed="rId10" name="Zusammenschnitt für Video Abend 5.wav"/>
          </p:stSnd>
        </p:sndAc>
      </p:transition>
    </mc:Choice>
    <mc:Fallback xmlns="">
      <p:transition spd="slow" advClick="0" advTm="22000">
        <p:fade/>
        <p:sndAc>
          <p:stSnd>
            <p:snd r:embed="rId15" name="Zusammenschnitt für Video Abend 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2773" r="12934" b="5935"/>
          <a:stretch/>
        </p:blipFill>
        <p:spPr>
          <a:xfrm rot="5400000">
            <a:off x="2739253" y="840191"/>
            <a:ext cx="6322723" cy="52363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690659" y="6311932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4758" y="2536824"/>
            <a:ext cx="4054231" cy="30406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7" y="492369"/>
            <a:ext cx="5314461" cy="398584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8677" y="4478214"/>
            <a:ext cx="606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v.l.n.r.: Franz Danksagmüller, </a:t>
            </a:r>
            <a:r>
              <a:rPr lang="de-DE" sz="1200" dirty="0" err="1" smtClean="0">
                <a:solidFill>
                  <a:schemeClr val="bg1"/>
                </a:solidFill>
              </a:rPr>
              <a:t>Sietze</a:t>
            </a:r>
            <a:r>
              <a:rPr lang="de-DE" sz="1200" dirty="0" smtClean="0">
                <a:solidFill>
                  <a:schemeClr val="bg1"/>
                </a:solidFill>
              </a:rPr>
              <a:t> de Vries, Nico Miller, Christiane Michel-</a:t>
            </a:r>
            <a:r>
              <a:rPr lang="de-DE" sz="1200" dirty="0" err="1" smtClean="0">
                <a:solidFill>
                  <a:schemeClr val="bg1"/>
                </a:solidFill>
              </a:rPr>
              <a:t>Ostertun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972810" y="6084276"/>
            <a:ext cx="1898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LKMD Hans-Joachim Rolf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8677" y="4170437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/>
          <a:stretch/>
        </p:blipFill>
        <p:spPr>
          <a:xfrm rot="2617384">
            <a:off x="2457833" y="27047"/>
            <a:ext cx="7530736" cy="633498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572665" y="6429497"/>
            <a:ext cx="1568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Yannick Bode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03" y="5825979"/>
            <a:ext cx="4259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Die „Tonne“</a:t>
            </a:r>
          </a:p>
          <a:p>
            <a:r>
              <a:rPr lang="de-DE" sz="2000" dirty="0">
                <a:solidFill>
                  <a:schemeClr val="bg1"/>
                </a:solidFill>
              </a:rPr>
              <a:t>i</a:t>
            </a:r>
            <a:r>
              <a:rPr lang="de-DE" sz="2000" dirty="0" smtClean="0">
                <a:solidFill>
                  <a:schemeClr val="bg1"/>
                </a:solidFill>
              </a:rPr>
              <a:t>m Kellergewölbe des Michaelisklosters</a:t>
            </a:r>
          </a:p>
          <a:p>
            <a:r>
              <a:rPr lang="de-DE" sz="2000" dirty="0">
                <a:solidFill>
                  <a:schemeClr val="bg1"/>
                </a:solidFill>
              </a:rPr>
              <a:t>a</a:t>
            </a:r>
            <a:r>
              <a:rPr lang="de-DE" sz="2000" dirty="0" smtClean="0">
                <a:solidFill>
                  <a:schemeClr val="bg1"/>
                </a:solidFill>
              </a:rPr>
              <a:t>ls abendlicher Rückzugsort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9000">
        <p:fad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266</Words>
  <Application>Microsoft Office PowerPoint</Application>
  <PresentationFormat>Breitbild</PresentationFormat>
  <Paragraphs>74</Paragraphs>
  <Slides>12</Slides>
  <Notes>1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Eine Akademie ist…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Hoppermann</dc:creator>
  <cp:lastModifiedBy>Hoppermann</cp:lastModifiedBy>
  <cp:revision>175</cp:revision>
  <dcterms:created xsi:type="dcterms:W3CDTF">2019-08-11T13:22:22Z</dcterms:created>
  <dcterms:modified xsi:type="dcterms:W3CDTF">2019-11-02T11:02:54Z</dcterms:modified>
</cp:coreProperties>
</file>